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96" r:id="rId3"/>
    <p:sldId id="349" r:id="rId4"/>
    <p:sldId id="359" r:id="rId5"/>
    <p:sldId id="350" r:id="rId6"/>
    <p:sldId id="351" r:id="rId7"/>
    <p:sldId id="353" r:id="rId8"/>
    <p:sldId id="354" r:id="rId9"/>
    <p:sldId id="355" r:id="rId10"/>
    <p:sldId id="357" r:id="rId11"/>
    <p:sldId id="35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66" autoAdjust="0"/>
    <p:restoredTop sz="96702" autoAdjust="0"/>
  </p:normalViewPr>
  <p:slideViewPr>
    <p:cSldViewPr>
      <p:cViewPr varScale="1">
        <p:scale>
          <a:sx n="93" d="100"/>
          <a:sy n="93" d="100"/>
        </p:scale>
        <p:origin x="-10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18dEbsMz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smedien.de/mathgames/index.php/en/" TargetMode="External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xmlns="" val="3726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428860" y="857232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LET’S PLAY THE GAME</a:t>
            </a:r>
            <a:endParaRPr lang="es-ES" sz="2000" dirty="0" smtClean="0">
              <a:solidFill>
                <a:srgbClr val="FF0000"/>
              </a:solidFill>
            </a:endParaRPr>
          </a:p>
        </p:txBody>
      </p:sp>
      <p:pic>
        <p:nvPicPr>
          <p:cNvPr id="10" name="9 Imagen" descr="G:\O2_NUMERACY LEARNING GUIDEBOOK\2000px-NimGame licencia libre [1024x768].png"/>
          <p:cNvPicPr/>
          <p:nvPr/>
        </p:nvPicPr>
        <p:blipFill>
          <a:blip r:embed="rId3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2500298" y="1571612"/>
            <a:ext cx="3942062" cy="49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00034" y="192880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00B0F0"/>
                </a:solidFill>
              </a:rPr>
              <a:t>Player  </a:t>
            </a:r>
            <a:r>
              <a:rPr lang="en-GB" sz="4400" dirty="0" smtClean="0">
                <a:solidFill>
                  <a:srgbClr val="00B0F0"/>
                </a:solidFill>
              </a:rPr>
              <a:t>A</a:t>
            </a:r>
            <a:endParaRPr lang="es-ES" sz="4400" dirty="0" smtClean="0">
              <a:solidFill>
                <a:srgbClr val="00B0F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86314" y="5286388"/>
            <a:ext cx="14287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000892" y="192880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00B050"/>
                </a:solidFill>
              </a:rPr>
              <a:t>Player  </a:t>
            </a:r>
            <a:r>
              <a:rPr lang="en-GB" sz="4400" dirty="0" smtClean="0">
                <a:solidFill>
                  <a:srgbClr val="00B050"/>
                </a:solidFill>
              </a:rPr>
              <a:t>B</a:t>
            </a:r>
            <a:endParaRPr lang="es-ES" sz="4400" dirty="0" smtClean="0">
              <a:solidFill>
                <a:srgbClr val="00B05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86314" y="2857496"/>
            <a:ext cx="14287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928926" y="4000504"/>
            <a:ext cx="307183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714612" y="5286388"/>
            <a:ext cx="257176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000364" y="2928934"/>
            <a:ext cx="257176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928662" y="335756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00B050"/>
                </a:solidFill>
              </a:rPr>
              <a:t>Player B </a:t>
            </a:r>
            <a:r>
              <a:rPr lang="en-GB" sz="3200" dirty="0" smtClean="0">
                <a:solidFill>
                  <a:srgbClr val="FF0000"/>
                </a:solidFill>
              </a:rPr>
              <a:t>remove the last match</a:t>
            </a:r>
            <a:r>
              <a:rPr lang="es-ES" sz="3200" dirty="0" smtClean="0">
                <a:solidFill>
                  <a:srgbClr val="FF0000"/>
                </a:solidFill>
              </a:rPr>
              <a:t>…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28662" y="4000504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00B0F0"/>
                </a:solidFill>
              </a:rPr>
              <a:t>Player A 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win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the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game</a:t>
            </a:r>
            <a:r>
              <a:rPr lang="es-ES" sz="3200" dirty="0" smtClean="0">
                <a:solidFill>
                  <a:srgbClr val="FF0000"/>
                </a:solidFill>
              </a:rPr>
              <a:t>!!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1" grpId="5"/>
      <p:bldP spid="13" grpId="0" animBg="1"/>
      <p:bldP spid="14" grpId="0"/>
      <p:bldP spid="14" grpId="1"/>
      <p:bldP spid="14" grpId="2"/>
      <p:bldP spid="14" grpId="3"/>
      <p:bldP spid="14" grpId="4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43174" y="1142984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FF0000"/>
                </a:solidFill>
              </a:rPr>
              <a:t>LET’S PLAY THE GAME</a:t>
            </a:r>
            <a:endParaRPr lang="es-ES" sz="32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>
            <a:hlinkClick r:id="rId3" tooltip="NI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714381" cy="6450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7 Imagen" descr="G:\O2_NUMERACY LEARNING GUIDEBOOK\2000px-NimGame licencia libre [1024x768].png">
            <a:hlinkClick r:id="rId3" tooltip="NIM"/>
          </p:cNvPr>
          <p:cNvPicPr/>
          <p:nvPr/>
        </p:nvPicPr>
        <p:blipFill>
          <a:blip r:embed="rId5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3000364" y="2786058"/>
            <a:ext cx="3000396" cy="363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result is: Play Games and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learn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71546"/>
            <a:ext cx="58118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4221" y="1317499"/>
            <a:ext cx="8072494" cy="468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smtClean="0"/>
              <a:t>Objectives</a:t>
            </a:r>
          </a:p>
          <a:p>
            <a:endParaRPr lang="es-ES" sz="2400" b="1" cap="small" dirty="0" smtClean="0"/>
          </a:p>
          <a:p>
            <a:pPr marL="265113" lvl="0" indent="1809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	</a:t>
            </a:r>
            <a:r>
              <a:rPr lang="en-US" sz="2300" dirty="0"/>
              <a:t>Count reliably up to 10 items.</a:t>
            </a:r>
          </a:p>
          <a:p>
            <a:pPr marL="265113" lvl="0" indent="1809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/>
              <a:t>	Add single-digit numbers with totals to 10.</a:t>
            </a:r>
          </a:p>
          <a:p>
            <a:pPr marL="265113" lvl="0" indent="1809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/>
              <a:t>	Subtract single-digit numbers from numbers up to 10.</a:t>
            </a:r>
          </a:p>
          <a:p>
            <a:pPr marL="265113" lvl="0" indent="1809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/>
              <a:t>	Understand probability in order to decide the number </a:t>
            </a:r>
            <a:r>
              <a:rPr lang="en-US" sz="2300" dirty="0" smtClean="0"/>
              <a:t>	of </a:t>
            </a:r>
            <a:r>
              <a:rPr lang="en-US" sz="2300" dirty="0"/>
              <a:t>matches to remove</a:t>
            </a:r>
            <a:r>
              <a:rPr lang="en-US" sz="2300" dirty="0" smtClean="0"/>
              <a:t>.</a:t>
            </a:r>
          </a:p>
          <a:p>
            <a:pPr marL="265113" lvl="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893763" algn="l"/>
              </a:tabLst>
            </a:pPr>
            <a:r>
              <a:rPr lang="en-US" sz="2300" dirty="0" smtClean="0"/>
              <a:t>     Identify </a:t>
            </a:r>
            <a:r>
              <a:rPr lang="en-US" sz="2300" dirty="0"/>
              <a:t>the possibilities of success each time we </a:t>
            </a:r>
            <a:r>
              <a:rPr lang="en-US" sz="2300" dirty="0" smtClean="0"/>
              <a:t>	remove </a:t>
            </a:r>
            <a:r>
              <a:rPr lang="en-US" sz="2300" dirty="0"/>
              <a:t>a match.</a:t>
            </a:r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3"/>
            <a:ext cx="8358246" cy="406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cap="small" dirty="0"/>
              <a:t>Tools, Materials and </a:t>
            </a:r>
            <a:r>
              <a:rPr lang="en-GB" sz="2400" b="1" cap="small" dirty="0" smtClean="0"/>
              <a:t>Organisation</a:t>
            </a:r>
          </a:p>
          <a:p>
            <a:pPr marL="3175" lvl="0" indent="539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Sit </a:t>
            </a:r>
            <a:r>
              <a:rPr lang="en-US" sz="2400" dirty="0"/>
              <a:t>the students in pairs opposite each other</a:t>
            </a:r>
          </a:p>
          <a:p>
            <a:pPr marL="3175" lvl="0" indent="6238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627063" algn="l"/>
              </a:tabLst>
            </a:pPr>
            <a:r>
              <a:rPr lang="en-US" sz="2400" dirty="0" smtClean="0"/>
              <a:t>Take </a:t>
            </a:r>
            <a:r>
              <a:rPr lang="en-US" sz="2400" dirty="0"/>
              <a:t>16 matches (or other objects like </a:t>
            </a:r>
            <a:r>
              <a:rPr lang="en-US" sz="2400" dirty="0" smtClean="0"/>
              <a:t>pebbles,     	pencils</a:t>
            </a:r>
            <a:r>
              <a:rPr lang="en-US" sz="2400" dirty="0"/>
              <a:t>...) for each 2 players.</a:t>
            </a:r>
          </a:p>
          <a:p>
            <a:pPr marL="3175" lvl="0" indent="539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Prepare </a:t>
            </a:r>
            <a:r>
              <a:rPr lang="en-US" sz="2400" dirty="0"/>
              <a:t>copies from the initial pattern for each student.</a:t>
            </a:r>
          </a:p>
          <a:p>
            <a:pPr marL="3175" lvl="0" indent="539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lesson takes 45 minutes.</a:t>
            </a:r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54" y="857232"/>
            <a:ext cx="2428892" cy="6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cap="small" dirty="0" smtClean="0">
                <a:solidFill>
                  <a:srgbClr val="FF0000"/>
                </a:solidFill>
              </a:rPr>
              <a:t>Initial Pattern</a:t>
            </a:r>
            <a:endParaRPr lang="en-GB" sz="2400" b="1" cap="small" dirty="0" smtClean="0">
              <a:solidFill>
                <a:srgbClr val="FF0000"/>
              </a:solidFill>
            </a:endParaRPr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pic>
        <p:nvPicPr>
          <p:cNvPr id="5" name="4 Imagen" descr="G:\O2_NUMERACY LEARNING GUIDEBOOK\2000px-NimGame licencia libre [1024x768].png"/>
          <p:cNvPicPr/>
          <p:nvPr/>
        </p:nvPicPr>
        <p:blipFill>
          <a:blip r:embed="rId3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2571736" y="1500174"/>
            <a:ext cx="3942062" cy="49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3"/>
            <a:ext cx="8072494" cy="504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smtClean="0"/>
              <a:t>Description of the Lesson</a:t>
            </a:r>
            <a:endParaRPr lang="es-ES" sz="2400" b="1" cap="small" dirty="0" smtClean="0"/>
          </a:p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First part of the lesson:</a:t>
            </a:r>
          </a:p>
          <a:p>
            <a:pPr>
              <a:spcAft>
                <a:spcPts val="600"/>
              </a:spcAft>
            </a:pPr>
            <a:endParaRPr lang="es-ES" sz="2400" dirty="0" smtClean="0">
              <a:solidFill>
                <a:srgbClr val="FF0000"/>
              </a:solidFill>
            </a:endParaRPr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542925" algn="l"/>
              </a:tabLst>
            </a:pPr>
            <a:r>
              <a:rPr lang="en-GB" sz="2400" dirty="0" smtClean="0"/>
              <a:t>Give the players the 16 matches and a copy of the 	initial pattern.</a:t>
            </a:r>
            <a:endParaRPr lang="es-ES" sz="2400" dirty="0" smtClean="0"/>
          </a:p>
          <a:p>
            <a:pPr indent="542925">
              <a:spcAft>
                <a:spcPts val="1200"/>
              </a:spcAft>
              <a:buFont typeface="Wingdings" pitchFamily="2" charset="2"/>
              <a:buChar char="q"/>
              <a:tabLst>
                <a:tab pos="542925" algn="l"/>
              </a:tabLst>
            </a:pPr>
            <a:r>
              <a:rPr lang="en-US" sz="2400" dirty="0" smtClean="0"/>
              <a:t>Tell the players to put the 16 matches on the table 	following the initial pattern.</a:t>
            </a:r>
            <a:endParaRPr lang="es-ES" sz="2400" dirty="0" smtClean="0"/>
          </a:p>
          <a:p>
            <a:pPr indent="542925">
              <a:spcAft>
                <a:spcPts val="1200"/>
              </a:spcAft>
              <a:buFont typeface="Wingdings" pitchFamily="2" charset="2"/>
              <a:buChar char="q"/>
              <a:tabLst>
                <a:tab pos="542925" algn="l"/>
              </a:tabLst>
            </a:pPr>
            <a:r>
              <a:rPr lang="en-US" sz="2400" dirty="0" smtClean="0"/>
              <a:t>Practice taking out a given number of matches from 	only one row and counting how many matches 	remain.</a:t>
            </a:r>
            <a:endParaRPr lang="es-ES" sz="2400" dirty="0" smtClean="0"/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3"/>
            <a:ext cx="8072494" cy="50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smtClean="0"/>
              <a:t>Description of the Lesson</a:t>
            </a:r>
            <a:endParaRPr lang="es-ES" sz="2400" b="1" cap="small" dirty="0" smtClean="0"/>
          </a:p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Second part of the lesson:</a:t>
            </a:r>
          </a:p>
          <a:p>
            <a:pPr>
              <a:spcAft>
                <a:spcPts val="600"/>
              </a:spcAft>
            </a:pPr>
            <a:endParaRPr lang="es-ES" sz="2400" dirty="0" smtClean="0">
              <a:solidFill>
                <a:srgbClr val="FF0000"/>
              </a:solidFill>
            </a:endParaRPr>
          </a:p>
          <a:p>
            <a:pPr indent="54292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Explain how to play the </a:t>
            </a:r>
            <a:r>
              <a:rPr lang="en-US" sz="2400" dirty="0" err="1" smtClean="0"/>
              <a:t>Nim</a:t>
            </a:r>
            <a:r>
              <a:rPr lang="en-US" sz="2400" dirty="0" smtClean="0"/>
              <a:t> game.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n-GB" sz="2400" dirty="0" smtClean="0"/>
              <a:t>The participants play several times the </a:t>
            </a:r>
            <a:r>
              <a:rPr lang="en-GB" sz="2400" dirty="0" err="1" smtClean="0"/>
              <a:t>Nim</a:t>
            </a:r>
            <a:r>
              <a:rPr lang="en-GB" sz="2400" dirty="0" smtClean="0"/>
              <a:t> game until 	they have learnt how the game works.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n-GB" sz="2400" dirty="0" smtClean="0"/>
              <a:t>Swap the players every </a:t>
            </a:r>
            <a:r>
              <a:rPr lang="en-GB" sz="2400" smtClean="0"/>
              <a:t>five hands in </a:t>
            </a:r>
            <a:r>
              <a:rPr lang="en-GB" sz="2400" dirty="0" smtClean="0"/>
              <a:t>order to practice 	the strategy against another player.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</a:pPr>
            <a:r>
              <a:rPr lang="en-GB" sz="2400" dirty="0" smtClean="0"/>
              <a:t>Put the students all together in a big group.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n-GB" sz="2400" dirty="0" smtClean="0"/>
              <a:t>Talk about the strategy they have used to try to win 	the game.</a:t>
            </a: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3"/>
            <a:ext cx="8072494" cy="42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 b="1" cap="small" dirty="0" smtClean="0"/>
              <a:t>Useful Hints</a:t>
            </a:r>
          </a:p>
          <a:p>
            <a:pPr>
              <a:spcAft>
                <a:spcPts val="1200"/>
              </a:spcAft>
            </a:pPr>
            <a:endParaRPr lang="en-GB" sz="2400" b="1" cap="small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n-GB" sz="2400" dirty="0" smtClean="0"/>
              <a:t>Be sure the participants have understood the 	operation of the game.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n-GB" sz="2400" dirty="0" smtClean="0"/>
              <a:t>Change the opponents often in order to test different 	strategies of playing.</a:t>
            </a:r>
            <a:endParaRPr lang="es-ES" sz="2400" dirty="0" smtClean="0"/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627063" algn="l"/>
              </a:tabLst>
            </a:pPr>
            <a:r>
              <a:rPr lang="en-GB" sz="2400" dirty="0" smtClean="0"/>
              <a:t>The teacher should make students think over the 	strategy they can use to win the game.</a:t>
            </a:r>
            <a:endParaRPr lang="es-ES" sz="2400" dirty="0" smtClean="0"/>
          </a:p>
          <a:p>
            <a:endParaRPr lang="en-GB" sz="2400" b="1" cap="small" dirty="0" smtClean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059832" y="8994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ACTIVITIES I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11957"/>
            <a:ext cx="7524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057" y="1268760"/>
            <a:ext cx="7572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82727"/>
            <a:ext cx="738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591" y="3861048"/>
            <a:ext cx="7362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633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(Game with 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059832" y="8994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ACTIVITIES II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1322065"/>
            <a:ext cx="75342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808" y="1340768"/>
            <a:ext cx="746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8" y="4045421"/>
            <a:ext cx="7515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77072"/>
            <a:ext cx="7591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211</Words>
  <Application>Microsoft Office PowerPoint</Application>
  <PresentationFormat>Presentación en pantalla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Larissa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PC23</cp:lastModifiedBy>
  <cp:revision>168</cp:revision>
  <dcterms:created xsi:type="dcterms:W3CDTF">2015-10-21T14:12:34Z</dcterms:created>
  <dcterms:modified xsi:type="dcterms:W3CDTF">2017-06-23T07:45:43Z</dcterms:modified>
</cp:coreProperties>
</file>